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13"/>
  </p:notesMasterIdLst>
  <p:handoutMasterIdLst>
    <p:handoutMasterId r:id="rId14"/>
  </p:handoutMasterIdLst>
  <p:sldIdLst>
    <p:sldId id="351" r:id="rId2"/>
    <p:sldId id="354" r:id="rId3"/>
    <p:sldId id="360" r:id="rId4"/>
    <p:sldId id="371" r:id="rId5"/>
    <p:sldId id="372" r:id="rId6"/>
    <p:sldId id="373" r:id="rId7"/>
    <p:sldId id="375" r:id="rId8"/>
    <p:sldId id="376" r:id="rId9"/>
    <p:sldId id="377" r:id="rId10"/>
    <p:sldId id="378" r:id="rId11"/>
    <p:sldId id="370" r:id="rId12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7055" userDrawn="1">
          <p15:clr>
            <a:srgbClr val="A4A3A4"/>
          </p15:clr>
        </p15:guide>
        <p15:guide id="10" orient="horz" pos="2208" userDrawn="1">
          <p15:clr>
            <a:srgbClr val="C35E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73079"/>
    <a:srgbClr val="CED0E0"/>
    <a:srgbClr val="4F3C05"/>
    <a:srgbClr val="E51D33"/>
    <a:srgbClr val="DAA600"/>
    <a:srgbClr val="B686DA"/>
    <a:srgbClr val="FFA7A7"/>
    <a:srgbClr val="F2A36E"/>
    <a:srgbClr val="5781C1"/>
    <a:srgbClr val="F7F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4386" autoAdjust="0"/>
    <p:restoredTop sz="96966" autoAdjust="0"/>
  </p:normalViewPr>
  <p:slideViewPr>
    <p:cSldViewPr snapToGrid="0" showGuides="1">
      <p:cViewPr varScale="1">
        <p:scale>
          <a:sx n="157" d="100"/>
          <a:sy n="157" d="100"/>
        </p:scale>
        <p:origin x="1296" y="168"/>
      </p:cViewPr>
      <p:guideLst>
        <p:guide pos="7055"/>
        <p:guide orient="horz" pos="22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11/22/20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272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290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74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646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5032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7590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05403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3675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29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486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bIns="0"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65064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555157" y="3181456"/>
            <a:ext cx="940621" cy="495088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lIns="0" rIns="0"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 lIns="0" rIns="0"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42713" y="1"/>
            <a:ext cx="8561766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54782" y="1419606"/>
            <a:ext cx="8581739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50888" y="1865895"/>
            <a:ext cx="8595160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60413" y="1285504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79" userDrawn="1">
          <p15:clr>
            <a:srgbClr val="FBAE40"/>
          </p15:clr>
        </p15:guide>
        <p15:guide id="2" orient="horz" pos="4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lIns="0" rIns="0"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65064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black">
          <a:xfrm>
            <a:off x="5555157" y="3181456"/>
            <a:ext cx="940621" cy="495088"/>
            <a:chOff x="1862" y="1719"/>
            <a:chExt cx="1889" cy="994"/>
          </a:xfrm>
          <a:solidFill>
            <a:schemeClr val="bg1"/>
          </a:solidFill>
        </p:grpSpPr>
        <p:sp>
          <p:nvSpPr>
            <p:cNvPr id="13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jjumathew/MSDS-Time-Series-Covid-Analysis.gi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EBED-BD26-4295-83EB-80FAFD2B17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2848" y="1461533"/>
            <a:ext cx="4570808" cy="1126922"/>
          </a:xfrm>
        </p:spPr>
        <p:txBody>
          <a:bodyPr>
            <a:normAutofit/>
          </a:bodyPr>
          <a:lstStyle/>
          <a:p>
            <a:pPr algn="ctr"/>
            <a:r>
              <a:rPr lang="en-US" sz="2800" dirty="0">
                <a:latin typeface="Arial"/>
                <a:cs typeface="Arial"/>
              </a:rPr>
              <a:t>Time Series </a:t>
            </a:r>
            <a:br>
              <a:rPr lang="en-US" sz="2800" dirty="0">
                <a:latin typeface="Arial"/>
                <a:cs typeface="Arial"/>
              </a:rPr>
            </a:br>
            <a:r>
              <a:rPr lang="en-US" sz="2800" dirty="0">
                <a:latin typeface="Arial"/>
                <a:cs typeface="Arial"/>
              </a:rPr>
              <a:t>Covid Data Analysis - EDA</a:t>
            </a:r>
            <a:endParaRPr lang="en-US" sz="28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F2CAC-81C5-4FF7-9B7E-FE1C069D3D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18016" y="3225928"/>
            <a:ext cx="4570809" cy="730239"/>
          </a:xfrm>
        </p:spPr>
        <p:txBody>
          <a:bodyPr/>
          <a:lstStyle/>
          <a:p>
            <a:pPr marL="128270" indent="-128270"/>
            <a:r>
              <a:rPr lang="en-US" dirty="0">
                <a:latin typeface="Arial"/>
                <a:cs typeface="Arial"/>
              </a:rPr>
              <a:t>Lijju Mathew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EDB34-70FD-4109-B531-B6F5E1397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28270" indent="-128270"/>
            <a:r>
              <a:rPr lang="en-US" dirty="0">
                <a:latin typeface="Arial"/>
                <a:cs typeface="Arial"/>
              </a:rPr>
              <a:t>November 22</a:t>
            </a:r>
            <a:r>
              <a:rPr lang="en-US" baseline="30000" dirty="0">
                <a:latin typeface="Arial"/>
                <a:cs typeface="Arial"/>
              </a:rPr>
              <a:t>nd</a:t>
            </a:r>
            <a:r>
              <a:rPr lang="en-US" dirty="0">
                <a:latin typeface="Arial"/>
                <a:cs typeface="Arial"/>
              </a:rPr>
              <a:t> 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73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cs typeface="Arial"/>
              </a:rPr>
              <a:t>Next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168C508-98DF-CE44-B899-47CE3C92C73F}"/>
              </a:ext>
            </a:extLst>
          </p:cNvPr>
          <p:cNvSpPr txBox="1"/>
          <p:nvPr/>
        </p:nvSpPr>
        <p:spPr>
          <a:xfrm>
            <a:off x="1150707" y="1212351"/>
            <a:ext cx="885632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Research further that could solidify the models like residual analysis.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/>
              <a:t>Explore </a:t>
            </a:r>
            <a:r>
              <a:rPr lang="en-US" dirty="0"/>
              <a:t>multivariate analysis and further modelling techniques like MLR, MLP, Var models.</a:t>
            </a:r>
          </a:p>
          <a:p>
            <a:pPr>
              <a:lnSpc>
                <a:spcPct val="150000"/>
              </a:lnSpc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22903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>
                <a:cs typeface="Arial"/>
              </a:rPr>
              <a:t>Artifacts</a:t>
            </a:r>
            <a:endParaRPr lang="en-US" dirty="0">
              <a:cs typeface="Arial"/>
            </a:endParaRP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0B809D6-AF6F-A748-8C56-BA2013870DD9}"/>
              </a:ext>
            </a:extLst>
          </p:cNvPr>
          <p:cNvSpPr txBox="1">
            <a:spLocks/>
          </p:cNvSpPr>
          <p:nvPr/>
        </p:nvSpPr>
        <p:spPr>
          <a:xfrm>
            <a:off x="965113" y="3027880"/>
            <a:ext cx="11483020" cy="268562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Github</a:t>
            </a:r>
            <a:r>
              <a:rPr lang="en-US" dirty="0"/>
              <a:t> Link - </a:t>
            </a:r>
            <a:r>
              <a:rPr lang="en-US" dirty="0">
                <a:hlinkClick r:id="rId3"/>
              </a:rPr>
              <a:t>https://github.com/lijjumathew/MSDS-Time-Series-Covid-Analysis.git</a:t>
            </a:r>
            <a:endParaRPr lang="en-US" dirty="0"/>
          </a:p>
          <a:p>
            <a:r>
              <a:rPr lang="en-US" dirty="0" err="1"/>
              <a:t>Youtube</a:t>
            </a:r>
            <a:r>
              <a:rPr lang="en-US" dirty="0"/>
              <a:t> Presentation Link -</a:t>
            </a:r>
          </a:p>
          <a:p>
            <a:endParaRPr lang="en-US" dirty="0"/>
          </a:p>
          <a:p>
            <a:endParaRPr lang="en-US" dirty="0"/>
          </a:p>
          <a:p>
            <a:pPr marL="2571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7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cs typeface="Arial"/>
              </a:rPr>
              <a:t>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37782-5FA0-4975-A66F-20B570ED85C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787792" y="1283954"/>
            <a:ext cx="9447190" cy="3822003"/>
          </a:xfrm>
        </p:spPr>
        <p:txBody>
          <a:bodyPr anchor="t"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cs typeface="Arial"/>
              </a:rPr>
              <a:t>To identify source for Covid data for both US and Illinois.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Arial"/>
              </a:rPr>
              <a:t>Research key statistics that tells the severity of this pandemic.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Arial"/>
              </a:rPr>
              <a:t>Perform EDA.</a:t>
            </a:r>
          </a:p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823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cs typeface="Arial"/>
              </a:rPr>
              <a:t>Data</a:t>
            </a:r>
          </a:p>
        </p:txBody>
      </p: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0942009B-F949-ED4E-9731-9A5541EA61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3859539"/>
              </p:ext>
            </p:extLst>
          </p:nvPr>
        </p:nvGraphicFramePr>
        <p:xfrm>
          <a:off x="461181" y="1522230"/>
          <a:ext cx="11266462" cy="3078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46560">
                  <a:extLst>
                    <a:ext uri="{9D8B030D-6E8A-4147-A177-3AD203B41FA5}">
                      <a16:colId xmlns:a16="http://schemas.microsoft.com/office/drawing/2014/main" val="582773129"/>
                    </a:ext>
                  </a:extLst>
                </a:gridCol>
                <a:gridCol w="4279324">
                  <a:extLst>
                    <a:ext uri="{9D8B030D-6E8A-4147-A177-3AD203B41FA5}">
                      <a16:colId xmlns:a16="http://schemas.microsoft.com/office/drawing/2014/main" val="420135813"/>
                    </a:ext>
                  </a:extLst>
                </a:gridCol>
                <a:gridCol w="4440578">
                  <a:extLst>
                    <a:ext uri="{9D8B030D-6E8A-4147-A177-3AD203B41FA5}">
                      <a16:colId xmlns:a16="http://schemas.microsoft.com/office/drawing/2014/main" val="7464090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Dataset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United States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Illinois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0036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Source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Covid Tracking Project (aggregated from different State departments)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IL Department of Public Health (Main source in Covid Tracking Project)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696654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Time Frame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March 15</a:t>
                      </a:r>
                      <a:r>
                        <a:rPr lang="en-US" sz="2000" baseline="30000" dirty="0"/>
                        <a:t>th</a:t>
                      </a:r>
                      <a:r>
                        <a:rPr lang="en-US" sz="2000" dirty="0"/>
                        <a:t>, 2020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51435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dirty="0"/>
                        <a:t>March 15</a:t>
                      </a:r>
                      <a:r>
                        <a:rPr lang="en-US" sz="2000" baseline="30000" dirty="0"/>
                        <a:t>th</a:t>
                      </a:r>
                      <a:r>
                        <a:rPr lang="en-US" sz="2000" dirty="0"/>
                        <a:t>, 2020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754309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Positive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11,748,947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634,395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1560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Negative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141,583,445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8,954,303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521289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Deaths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245,537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11,304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4760115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Total Tests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175,636,376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kern="1200" dirty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9,588,698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6055552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212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cs typeface="Arial"/>
              </a:rPr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354125E-39F7-C740-A37F-AAD064B97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09" y="1070336"/>
            <a:ext cx="6710290" cy="474889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BA43384-9644-0841-B5B2-E8676512FD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6404" y="1097280"/>
            <a:ext cx="6371654" cy="46704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177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cs typeface="Arial"/>
              </a:rPr>
              <a:t>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292ECB-E4A7-BD44-92C4-EDC510ED2CF4}"/>
              </a:ext>
            </a:extLst>
          </p:cNvPr>
          <p:cNvSpPr txBox="1"/>
          <p:nvPr/>
        </p:nvSpPr>
        <p:spPr>
          <a:xfrm>
            <a:off x="717452" y="956603"/>
            <a:ext cx="108115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Positivity Rate</a:t>
            </a:r>
          </a:p>
          <a:p>
            <a:pPr>
              <a:lnSpc>
                <a:spcPct val="150000"/>
              </a:lnSpc>
            </a:pPr>
            <a:r>
              <a:rPr lang="en-US" sz="2000" dirty="0"/>
              <a:t> 	(positive tests)/(total tests) x 100%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High Positivity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Low Positivity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000" dirty="0"/>
              <a:t>Daily Positivity Rate</a:t>
            </a:r>
          </a:p>
          <a:p>
            <a:pPr marL="742870" lvl="1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05646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cs typeface="Arial"/>
              </a:rPr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814FC11-B3AB-694A-9DC0-90B282C51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427" y="1141222"/>
            <a:ext cx="5019718" cy="367580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5DBA2A-2559-584E-AFA4-EDA095CAB328}"/>
              </a:ext>
            </a:extLst>
          </p:cNvPr>
          <p:cNvSpPr txBox="1"/>
          <p:nvPr/>
        </p:nvSpPr>
        <p:spPr>
          <a:xfrm>
            <a:off x="2890911" y="750421"/>
            <a:ext cx="71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US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F44EBF-1398-AE40-91DE-5611BE1D6B5A}"/>
              </a:ext>
            </a:extLst>
          </p:cNvPr>
          <p:cNvSpPr txBox="1"/>
          <p:nvPr/>
        </p:nvSpPr>
        <p:spPr>
          <a:xfrm>
            <a:off x="9152911" y="736415"/>
            <a:ext cx="536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IL</a:t>
            </a:r>
            <a:endParaRPr lang="en-US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4489ACC-E75E-6F4A-A1CC-2398C0EC2AA2}"/>
              </a:ext>
            </a:extLst>
          </p:cNvPr>
          <p:cNvSpPr txBox="1"/>
          <p:nvPr/>
        </p:nvSpPr>
        <p:spPr>
          <a:xfrm>
            <a:off x="762756" y="4923692"/>
            <a:ext cx="4611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appears to be wander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Slow dampening ACFs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Evidence of non-stationary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evidence of seasonality.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01C21BD-25DF-0044-94A9-2BBAD4A359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38425" y="1138358"/>
            <a:ext cx="5035857" cy="36758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4DC9C90-ABC7-8F4B-8D34-7759C3329B51}"/>
              </a:ext>
            </a:extLst>
          </p:cNvPr>
          <p:cNvSpPr txBox="1"/>
          <p:nvPr/>
        </p:nvSpPr>
        <p:spPr>
          <a:xfrm>
            <a:off x="6950802" y="4923692"/>
            <a:ext cx="46111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Data appears to be wander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Slow dampening ACFs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Evidence of non-stationary data.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No evidence of seasonality.</a:t>
            </a:r>
          </a:p>
        </p:txBody>
      </p:sp>
    </p:spTree>
    <p:extLst>
      <p:ext uri="{BB962C8B-B14F-4D97-AF65-F5344CB8AC3E}">
        <p14:creationId xmlns:p14="http://schemas.microsoft.com/office/powerpoint/2010/main" val="2589546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cs typeface="Arial"/>
              </a:rPr>
              <a:t>Models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56CDC50-4EC1-C542-830F-67F3D9C016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5089" y="1125415"/>
            <a:ext cx="4853939" cy="35520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7E25AE3-EB5E-E545-B81C-C42BAB306402}"/>
              </a:ext>
            </a:extLst>
          </p:cNvPr>
          <p:cNvSpPr txBox="1"/>
          <p:nvPr/>
        </p:nvSpPr>
        <p:spPr>
          <a:xfrm>
            <a:off x="7244861" y="4759673"/>
            <a:ext cx="4078342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First difference.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aic5 identified below two top models.</a:t>
            </a:r>
          </a:p>
          <a:p>
            <a:pPr marL="74287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ARIMA(2,1,1)</a:t>
            </a:r>
          </a:p>
          <a:p>
            <a:pPr marL="74287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ARIMA(4,1,2)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C471256-E762-0B47-8338-D5E321A989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5075" y="1125415"/>
            <a:ext cx="4538611" cy="33427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6D0DF8E-83AB-CB44-80BB-D98070149B79}"/>
              </a:ext>
            </a:extLst>
          </p:cNvPr>
          <p:cNvSpPr txBox="1"/>
          <p:nvPr/>
        </p:nvSpPr>
        <p:spPr>
          <a:xfrm>
            <a:off x="2890911" y="750421"/>
            <a:ext cx="71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US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6133-8CD7-FE46-99A5-F4F03EFF5CA1}"/>
              </a:ext>
            </a:extLst>
          </p:cNvPr>
          <p:cNvSpPr txBox="1"/>
          <p:nvPr/>
        </p:nvSpPr>
        <p:spPr>
          <a:xfrm>
            <a:off x="9152911" y="736415"/>
            <a:ext cx="536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82E9D-FA18-294D-9192-4A703E3BF39A}"/>
              </a:ext>
            </a:extLst>
          </p:cNvPr>
          <p:cNvSpPr txBox="1"/>
          <p:nvPr/>
        </p:nvSpPr>
        <p:spPr>
          <a:xfrm>
            <a:off x="1675344" y="4745667"/>
            <a:ext cx="4078342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First difference.</a:t>
            </a:r>
          </a:p>
          <a:p>
            <a:pPr marL="285750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aic5 identified below two top models.</a:t>
            </a:r>
          </a:p>
          <a:p>
            <a:pPr marL="74287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ARIMA(5,1,1)</a:t>
            </a:r>
          </a:p>
          <a:p>
            <a:pPr marL="742870" lvl="1" indent="-28575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ARIMA(0,1,1)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47711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cs typeface="Arial"/>
              </a:rPr>
              <a:t>Models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E25AE3-EB5E-E545-B81C-C42BAB306402}"/>
              </a:ext>
            </a:extLst>
          </p:cNvPr>
          <p:cNvSpPr txBox="1"/>
          <p:nvPr/>
        </p:nvSpPr>
        <p:spPr>
          <a:xfrm>
            <a:off x="7650163" y="1616888"/>
            <a:ext cx="4078342" cy="51860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Model 1 - ARIMA(4,1,2)</a:t>
            </a:r>
          </a:p>
          <a:p>
            <a:pPr marL="80002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ASE – 23.55</a:t>
            </a:r>
          </a:p>
          <a:p>
            <a:pPr marL="80002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Rolling ASE – 4.04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Model 2 - ARIMA(2,1,1)</a:t>
            </a:r>
          </a:p>
          <a:p>
            <a:pPr marL="80002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ASE – 24.88</a:t>
            </a:r>
          </a:p>
          <a:p>
            <a:pPr marL="80002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Rolling ASE – 4.09</a:t>
            </a:r>
          </a:p>
          <a:p>
            <a:pPr marL="80002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Final Model - ARIMA(4,1,2)</a:t>
            </a:r>
          </a:p>
          <a:p>
            <a:pPr marL="80002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0DF8E-83AB-CB44-80BB-D98070149B79}"/>
              </a:ext>
            </a:extLst>
          </p:cNvPr>
          <p:cNvSpPr txBox="1"/>
          <p:nvPr/>
        </p:nvSpPr>
        <p:spPr>
          <a:xfrm>
            <a:off x="2890911" y="750421"/>
            <a:ext cx="71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US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6133-8CD7-FE46-99A5-F4F03EFF5CA1}"/>
              </a:ext>
            </a:extLst>
          </p:cNvPr>
          <p:cNvSpPr txBox="1"/>
          <p:nvPr/>
        </p:nvSpPr>
        <p:spPr>
          <a:xfrm>
            <a:off x="9152911" y="736415"/>
            <a:ext cx="536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IL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1282E9D-FA18-294D-9192-4A703E3BF39A}"/>
              </a:ext>
            </a:extLst>
          </p:cNvPr>
          <p:cNvSpPr txBox="1"/>
          <p:nvPr/>
        </p:nvSpPr>
        <p:spPr>
          <a:xfrm>
            <a:off x="1563708" y="1576552"/>
            <a:ext cx="4078342" cy="4724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Model 1 - ARIMA(5,1,1)</a:t>
            </a:r>
          </a:p>
          <a:p>
            <a:pPr marL="80002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ASE – 4.04</a:t>
            </a:r>
          </a:p>
          <a:p>
            <a:pPr marL="80002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Rolling ASE – 2.21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 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Model 2 - ARIMA(0,1,1)</a:t>
            </a:r>
          </a:p>
          <a:p>
            <a:pPr marL="80002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ASE – 7.5</a:t>
            </a:r>
          </a:p>
          <a:p>
            <a:pPr marL="800020" lvl="1" indent="-342900"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Rolling ASE – 2.30</a:t>
            </a:r>
          </a:p>
          <a:p>
            <a:pPr>
              <a:spcBef>
                <a:spcPts val="600"/>
              </a:spcBef>
              <a:spcAft>
                <a:spcPts val="600"/>
              </a:spcAft>
            </a:pPr>
            <a:endParaRPr lang="en-US" sz="2000" dirty="0"/>
          </a:p>
          <a:p>
            <a:pPr>
              <a:spcBef>
                <a:spcPts val="600"/>
              </a:spcBef>
              <a:spcAft>
                <a:spcPts val="600"/>
              </a:spcAft>
            </a:pPr>
            <a:r>
              <a:rPr lang="en-US" sz="2000" dirty="0"/>
              <a:t>Final Model - ARIMA(5,1,1)</a:t>
            </a:r>
          </a:p>
          <a:p>
            <a:pPr lvl="1"/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20447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800" dirty="0">
                <a:cs typeface="Arial"/>
              </a:rPr>
              <a:t>Forecasts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6D0DF8E-83AB-CB44-80BB-D98070149B79}"/>
              </a:ext>
            </a:extLst>
          </p:cNvPr>
          <p:cNvSpPr txBox="1"/>
          <p:nvPr/>
        </p:nvSpPr>
        <p:spPr>
          <a:xfrm>
            <a:off x="2890911" y="750421"/>
            <a:ext cx="7119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US</a:t>
            </a:r>
            <a:endParaRPr lang="en-US" b="1" dirty="0">
              <a:solidFill>
                <a:srgbClr val="0070C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C5F6133-8CD7-FE46-99A5-F4F03EFF5CA1}"/>
              </a:ext>
            </a:extLst>
          </p:cNvPr>
          <p:cNvSpPr txBox="1"/>
          <p:nvPr/>
        </p:nvSpPr>
        <p:spPr>
          <a:xfrm>
            <a:off x="9152911" y="736415"/>
            <a:ext cx="536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0070C0"/>
                </a:solidFill>
              </a:rPr>
              <a:t>IL</a:t>
            </a:r>
            <a:endParaRPr lang="en-US" b="1" dirty="0">
              <a:solidFill>
                <a:srgbClr val="0070C0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6DEF939-45FC-614C-9B4A-16CB4B7FA0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985" y="1136523"/>
            <a:ext cx="3868617" cy="272939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70EADE6-5DC6-C648-BED1-BD9D9B3734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8987" y="3973321"/>
            <a:ext cx="3868616" cy="273610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645880C-0D46-A242-BAED-64536C3D18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54273" y="3996328"/>
            <a:ext cx="3976167" cy="286167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B7DD211-F3D4-B64C-8539-F93256E938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273" y="1070383"/>
            <a:ext cx="3967539" cy="286167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CF93A40-DD98-5040-8547-2441E6C9277B}"/>
              </a:ext>
            </a:extLst>
          </p:cNvPr>
          <p:cNvSpPr txBox="1"/>
          <p:nvPr/>
        </p:nvSpPr>
        <p:spPr>
          <a:xfrm>
            <a:off x="5548391" y="1963031"/>
            <a:ext cx="1315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Short Term </a:t>
            </a:r>
          </a:p>
          <a:p>
            <a:pPr algn="ctr"/>
            <a:r>
              <a:rPr lang="en-US" dirty="0"/>
              <a:t>Forecast</a:t>
            </a:r>
          </a:p>
          <a:p>
            <a:pPr algn="ctr"/>
            <a:r>
              <a:rPr lang="en-US" dirty="0"/>
              <a:t>1 month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3D68F4E-99B5-6C4C-AC7A-5F3784203CED}"/>
              </a:ext>
            </a:extLst>
          </p:cNvPr>
          <p:cNvSpPr txBox="1"/>
          <p:nvPr/>
        </p:nvSpPr>
        <p:spPr>
          <a:xfrm>
            <a:off x="5548391" y="4965499"/>
            <a:ext cx="13150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Long Term </a:t>
            </a:r>
          </a:p>
          <a:p>
            <a:pPr algn="ctr"/>
            <a:r>
              <a:rPr lang="en-US" dirty="0"/>
              <a:t>Forecast</a:t>
            </a:r>
          </a:p>
          <a:p>
            <a:pPr algn="ctr"/>
            <a:r>
              <a:rPr lang="en-US" dirty="0"/>
              <a:t>3 month</a:t>
            </a:r>
          </a:p>
        </p:txBody>
      </p:sp>
    </p:spTree>
    <p:extLst>
      <p:ext uri="{BB962C8B-B14F-4D97-AF65-F5344CB8AC3E}">
        <p14:creationId xmlns:p14="http://schemas.microsoft.com/office/powerpoint/2010/main" val="4728923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U-Template-Full-06.03.19.potx" id="{33A7C331-5F0C-4AFB-A07F-FF62816FDE20}" vid="{5EE6177A-DA53-4356-9308-4504F54AC2DD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SMU-Template-Full-06.03.19</Template>
  <TotalTime>4664</TotalTime>
  <Words>340</Words>
  <Application>Microsoft Macintosh PowerPoint</Application>
  <PresentationFormat>Custom</PresentationFormat>
  <Paragraphs>110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Courier New</vt:lpstr>
      <vt:lpstr>DRAFT-Marcom-New-Brand-Template-2019-DRAFT-v1.5</vt:lpstr>
      <vt:lpstr>Time Series  Covid Data Analysis - EDA</vt:lpstr>
      <vt:lpstr>Objectives</vt:lpstr>
      <vt:lpstr>Data</vt:lpstr>
      <vt:lpstr>Data</vt:lpstr>
      <vt:lpstr>Data</vt:lpstr>
      <vt:lpstr>Data</vt:lpstr>
      <vt:lpstr>Models</vt:lpstr>
      <vt:lpstr>Models</vt:lpstr>
      <vt:lpstr>Forecasts</vt:lpstr>
      <vt:lpstr>Next Steps</vt:lpstr>
      <vt:lpstr>Artifacts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Brand  Styleguide</dc:title>
  <dc:creator>Gary O'Berg</dc:creator>
  <cp:lastModifiedBy>Lijju Mathew</cp:lastModifiedBy>
  <cp:revision>410</cp:revision>
  <cp:lastPrinted>2019-05-15T16:46:10Z</cp:lastPrinted>
  <dcterms:created xsi:type="dcterms:W3CDTF">2019-06-13T18:06:21Z</dcterms:created>
  <dcterms:modified xsi:type="dcterms:W3CDTF">2020-11-23T06:16:21Z</dcterms:modified>
</cp:coreProperties>
</file>